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8" r:id="rId3"/>
    <p:sldId id="279" r:id="rId4"/>
    <p:sldId id="280" r:id="rId5"/>
    <p:sldId id="281" r:id="rId6"/>
    <p:sldId id="282" r:id="rId7"/>
    <p:sldId id="283" r:id="rId8"/>
    <p:sldId id="284" r:id="rId9"/>
    <p:sldId id="285" r:id="rId1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5803"/>
    <a:srgbClr val="F5DE38"/>
    <a:srgbClr val="FF0066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448" y="-10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AE2C6-27F1-4D8A-9D36-445E5AA2E861}" type="datetimeFigureOut">
              <a:rPr lang="en-GB" smtClean="0"/>
              <a:t>11/09/2019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F93FB-ADA5-4BC0-996A-707C7F36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761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6599D-65B9-4B99-A660-36F739206529}" type="datetimeFigureOut">
              <a:rPr lang="en-GB" smtClean="0"/>
              <a:t>11/09/2019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79BB6-004D-41E7-96B7-B6E2B9FC25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824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99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495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610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978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04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836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142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328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742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172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039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33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527983"/>
            <a:ext cx="9144000" cy="2119536"/>
          </a:xfrm>
        </p:spPr>
        <p:txBody>
          <a:bodyPr/>
          <a:lstStyle/>
          <a:p>
            <a:r>
              <a:rPr lang="en-GB" sz="2400" b="1" smtClean="0">
                <a:solidFill>
                  <a:schemeClr val="bg1"/>
                </a:solidFill>
                <a:latin typeface="Tahoma" panose="020B0604030504040204" pitchFamily="34" charset="0"/>
              </a:rPr>
              <a:t>Stage </a:t>
            </a:r>
            <a:r>
              <a:rPr lang="en-GB" sz="2400" b="1" dirty="0">
                <a:solidFill>
                  <a:schemeClr val="bg1"/>
                </a:solidFill>
                <a:latin typeface="Tahoma" panose="020B0604030504040204" pitchFamily="34" charset="0"/>
              </a:rPr>
              <a:t>7</a:t>
            </a:r>
            <a:r>
              <a:rPr lang="en-GB" sz="2400" b="1" smtClean="0">
                <a:solidFill>
                  <a:schemeClr val="bg1"/>
                </a:solidFill>
                <a:latin typeface="Tahoma" panose="020B0604030504040204" pitchFamily="34" charset="0"/>
              </a:rPr>
              <a:t>: </a:t>
            </a:r>
            <a:r>
              <a:rPr lang="en-GB" b="1" dirty="0">
                <a:solidFill>
                  <a:schemeClr val="bg1"/>
                </a:solidFill>
              </a:rPr>
              <a:t>Designing a restaurant</a:t>
            </a:r>
            <a:endParaRPr lang="en-GB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0229" y="764704"/>
            <a:ext cx="6258265" cy="473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8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323528" y="188640"/>
            <a:ext cx="8496944" cy="6192688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88640"/>
            <a:ext cx="8496944" cy="50783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E85803"/>
                </a:solidFill>
                <a:latin typeface="Tahoma" panose="020B0604030504040204" pitchFamily="34" charset="0"/>
              </a:rPr>
              <a:t>Learning Objectives: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endParaRPr lang="en-GB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design a restaurant floor </a:t>
            </a:r>
            <a:r>
              <a:rPr lang="en-GB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lang="en-GB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solve problems involving area and perimeter</a:t>
            </a:r>
          </a:p>
          <a:p>
            <a:pPr algn="ctr"/>
            <a:r>
              <a:rPr lang="en-GB" dirty="0">
                <a:latin typeface="Tahoma" panose="020B0604030504040204" pitchFamily="34" charset="0"/>
              </a:rPr>
              <a:t>	</a:t>
            </a:r>
            <a:endParaRPr lang="en-GB" dirty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lvl="0" algn="ctr"/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investor has given 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business 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 money to spend on decorating 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themed restaurant. 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task is to use the 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investment to decorate the walls and floor 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your restaurant and 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purchase the 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tables, chairs 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anything 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else you need.</a:t>
            </a:r>
          </a:p>
          <a:p>
            <a:pPr lvl="0" algn="ctr"/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</a:rPr>
              <a:t>You will need to use your maths problem solving skills to help you stay within your budget.</a:t>
            </a:r>
            <a:endParaRPr lang="en-GB" sz="24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5" t="18293" r="14750" b="6673"/>
          <a:stretch/>
        </p:blipFill>
        <p:spPr bwMode="auto">
          <a:xfrm>
            <a:off x="3491880" y="4725144"/>
            <a:ext cx="2448272" cy="22825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3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764704"/>
            <a:ext cx="8194608" cy="554461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1052736"/>
            <a:ext cx="7056784" cy="32316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Your task</a:t>
            </a:r>
          </a:p>
          <a:p>
            <a:pPr algn="ctr"/>
            <a:endParaRPr lang="en-GB" sz="2400" dirty="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Design </a:t>
            </a:r>
            <a:r>
              <a:rPr lang="en-GB" sz="2400" dirty="0">
                <a:latin typeface="Tahoma" panose="020B0604030504040204" pitchFamily="34" charset="0"/>
              </a:rPr>
              <a:t>a floor plan </a:t>
            </a:r>
            <a:r>
              <a:rPr lang="en-GB" sz="2400" dirty="0" smtClean="0">
                <a:latin typeface="Tahoma" panose="020B0604030504040204" pitchFamily="34" charset="0"/>
              </a:rPr>
              <a:t>of your </a:t>
            </a:r>
            <a:r>
              <a:rPr lang="en-GB" sz="2400" dirty="0">
                <a:latin typeface="Tahoma" panose="020B0604030504040204" pitchFamily="34" charset="0"/>
              </a:rPr>
              <a:t>restaurant seating </a:t>
            </a:r>
            <a:r>
              <a:rPr lang="en-GB" sz="2400" dirty="0" smtClean="0">
                <a:latin typeface="Tahoma" panose="020B0604030504040204" pitchFamily="34" charset="0"/>
              </a:rPr>
              <a:t>area.</a:t>
            </a:r>
          </a:p>
          <a:p>
            <a:pPr algn="ctr"/>
            <a:r>
              <a:rPr lang="en-GB" sz="2400" dirty="0">
                <a:latin typeface="Tahoma" panose="020B0604030504040204" pitchFamily="34" charset="0"/>
              </a:rPr>
              <a:t>T</a:t>
            </a:r>
            <a:r>
              <a:rPr lang="en-GB" sz="2400" dirty="0" smtClean="0">
                <a:latin typeface="Tahoma" panose="020B0604030504040204" pitchFamily="34" charset="0"/>
              </a:rPr>
              <a:t>he </a:t>
            </a:r>
            <a:r>
              <a:rPr lang="en-GB" sz="2400" dirty="0">
                <a:latin typeface="Tahoma" panose="020B0604030504040204" pitchFamily="34" charset="0"/>
              </a:rPr>
              <a:t>plan needs to be drawn to a suitable scale e.g. each square on the paper </a:t>
            </a:r>
            <a:r>
              <a:rPr lang="en-GB" sz="2400" dirty="0" smtClean="0">
                <a:latin typeface="Tahoma" panose="020B0604030504040204" pitchFamily="34" charset="0"/>
              </a:rPr>
              <a:t>could represent </a:t>
            </a:r>
            <a:r>
              <a:rPr lang="en-GB" sz="2400" dirty="0">
                <a:latin typeface="Tahoma" panose="020B0604030504040204" pitchFamily="34" charset="0"/>
              </a:rPr>
              <a:t>a metre in the restaurant. </a:t>
            </a:r>
          </a:p>
          <a:p>
            <a:pPr algn="ctr"/>
            <a:endParaRPr lang="en-GB" sz="2400" dirty="0">
              <a:solidFill>
                <a:schemeClr val="accent1"/>
              </a:solidFill>
              <a:latin typeface="Tahom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6351" y="4127651"/>
            <a:ext cx="3901926" cy="25453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82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476672"/>
            <a:ext cx="8338624" cy="5832648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1848" y="260648"/>
            <a:ext cx="8338624" cy="38472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2400" dirty="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36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</a:rPr>
              <a:t>What is perimeter?</a:t>
            </a:r>
          </a:p>
          <a:p>
            <a:pPr algn="ctr"/>
            <a:endParaRPr lang="en-GB" sz="36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800" dirty="0">
                <a:latin typeface="Tahoma" panose="020B0604030504040204" pitchFamily="34" charset="0"/>
              </a:rPr>
              <a:t>Perimeter is the distance around the edge of a </a:t>
            </a:r>
            <a:r>
              <a:rPr lang="en-GB" sz="2800" dirty="0" smtClean="0">
                <a:latin typeface="Tahoma" panose="020B0604030504040204" pitchFamily="34" charset="0"/>
              </a:rPr>
              <a:t>2D shape.</a:t>
            </a:r>
          </a:p>
          <a:p>
            <a:pPr algn="ctr"/>
            <a:endParaRPr lang="en-GB" sz="2800" dirty="0">
              <a:latin typeface="Tahoma" panose="020B0604030504040204" pitchFamily="34" charset="0"/>
            </a:endParaRPr>
          </a:p>
          <a:p>
            <a:pPr algn="ctr"/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</a:rPr>
              <a:t>How do we calculate the perimeter of a rectangle?</a:t>
            </a:r>
            <a:endParaRPr lang="en-GB" sz="28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</a:endParaRPr>
          </a:p>
          <a:p>
            <a:pPr algn="ctr"/>
            <a:endParaRPr lang="en-GB" sz="36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51720" y="3789040"/>
            <a:ext cx="5040560" cy="2088232"/>
          </a:xfrm>
          <a:prstGeom prst="rect">
            <a:avLst/>
          </a:prstGeom>
          <a:noFill/>
          <a:ln w="57150">
            <a:solidFill>
              <a:srgbClr val="E85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401052" y="4448725"/>
            <a:ext cx="432048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P= 2(a + b)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507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476672"/>
            <a:ext cx="8338624" cy="5832648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1848" y="260648"/>
            <a:ext cx="8338624" cy="44012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2400" dirty="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36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</a:rPr>
              <a:t>What is area?</a:t>
            </a:r>
          </a:p>
          <a:p>
            <a:pPr algn="ctr"/>
            <a:endParaRPr lang="en-GB" sz="3600" b="1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800" dirty="0">
                <a:latin typeface="Tahoma" panose="020B0604030504040204" pitchFamily="34" charset="0"/>
              </a:rPr>
              <a:t>Area is the </a:t>
            </a:r>
            <a:r>
              <a:rPr lang="en-GB" sz="2800" dirty="0" smtClean="0">
                <a:latin typeface="Tahoma" panose="020B0604030504040204" pitchFamily="34" charset="0"/>
              </a:rPr>
              <a:t>amount </a:t>
            </a:r>
            <a:r>
              <a:rPr lang="en-GB" sz="2800" dirty="0">
                <a:latin typeface="Tahoma" panose="020B0604030504040204" pitchFamily="34" charset="0"/>
              </a:rPr>
              <a:t>of space taken up by a 2D </a:t>
            </a:r>
            <a:r>
              <a:rPr lang="en-GB" sz="2800" dirty="0" smtClean="0">
                <a:latin typeface="Tahoma" panose="020B0604030504040204" pitchFamily="34" charset="0"/>
              </a:rPr>
              <a:t>shape. </a:t>
            </a:r>
          </a:p>
          <a:p>
            <a:pPr algn="ctr"/>
            <a:endParaRPr lang="en-GB" sz="2800" dirty="0">
              <a:latin typeface="Tahoma" panose="020B0604030504040204" pitchFamily="34" charset="0"/>
            </a:endParaRPr>
          </a:p>
          <a:p>
            <a:pPr algn="ctr"/>
            <a:r>
              <a:rPr lang="en-GB" sz="32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</a:rPr>
              <a:t>How do we calculate the 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</a:rPr>
              <a:t>area </a:t>
            </a:r>
            <a:r>
              <a:rPr lang="en-GB" sz="32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</a:rPr>
              <a:t>of a rectangle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</a:rPr>
              <a:t>?</a:t>
            </a:r>
          </a:p>
          <a:p>
            <a:pPr algn="ctr"/>
            <a:endParaRPr lang="en-GB" sz="32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</a:endParaRPr>
          </a:p>
          <a:p>
            <a:pPr algn="ctr"/>
            <a:endParaRPr lang="en-GB" sz="36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90920" y="4149080"/>
            <a:ext cx="4320480" cy="1728192"/>
          </a:xfrm>
          <a:prstGeom prst="rect">
            <a:avLst/>
          </a:prstGeom>
          <a:solidFill>
            <a:schemeClr val="accent6"/>
          </a:solidFill>
          <a:ln w="57150">
            <a:solidFill>
              <a:srgbClr val="E85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627784" y="4448725"/>
            <a:ext cx="409374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A= l x w</a:t>
            </a:r>
            <a:endParaRPr lang="en-GB" alt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89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476672"/>
            <a:ext cx="8338624" cy="6192688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1848" y="610401"/>
            <a:ext cx="8338624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2400" dirty="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32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</a:rPr>
              <a:t>Calculating area of a triangle</a:t>
            </a:r>
          </a:p>
          <a:p>
            <a:pPr algn="ctr"/>
            <a:endParaRPr lang="en-GB" sz="105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800" dirty="0" smtClean="0">
                <a:latin typeface="Tahoma" panose="020B0604030504040204" pitchFamily="34" charset="0"/>
              </a:rPr>
              <a:t>To calculate the area of a triangle, we have to remember that it is half the area of a rectangle.</a:t>
            </a:r>
            <a:endParaRPr lang="en-GB" sz="2800" dirty="0">
              <a:latin typeface="Tahoma" panose="020B0604030504040204" pitchFamily="34" charset="0"/>
            </a:endParaRPr>
          </a:p>
          <a:p>
            <a:pPr algn="ctr"/>
            <a:endParaRPr lang="en-GB" sz="36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9942" y="27795"/>
            <a:ext cx="1354057" cy="10249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86864" y="2852936"/>
            <a:ext cx="5328591" cy="2268252"/>
          </a:xfrm>
          <a:prstGeom prst="rect">
            <a:avLst/>
          </a:prstGeom>
          <a:solidFill>
            <a:schemeClr val="accent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ight Triangle 1"/>
          <p:cNvSpPr/>
          <p:nvPr/>
        </p:nvSpPr>
        <p:spPr>
          <a:xfrm>
            <a:off x="1986864" y="2852936"/>
            <a:ext cx="5306007" cy="226825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383478" y="5915769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Area = </a:t>
            </a:r>
            <a:r>
              <a:rPr lang="en-GB" sz="2000" b="1" u="sng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 x height </a:t>
            </a:r>
          </a:p>
          <a:p>
            <a:pPr algn="ctr"/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2</a:t>
            </a:r>
            <a:endParaRPr lang="en-GB" sz="20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3478" y="3442356"/>
            <a:ext cx="461665" cy="108941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height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23068" y="524214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86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2" grpId="0" animBg="1"/>
      <p:bldP spid="3" grpId="0"/>
      <p:bldP spid="4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476672"/>
            <a:ext cx="8338624" cy="5832648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62" y="978981"/>
            <a:ext cx="8338624" cy="33547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2400" dirty="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</a:rPr>
              <a:t>How would you calculate the area of this composite shape? </a:t>
            </a:r>
          </a:p>
          <a:p>
            <a:pPr algn="ctr"/>
            <a:r>
              <a:rPr lang="en-GB" sz="2800" dirty="0" smtClean="0">
                <a:latin typeface="Tahoma" panose="020B0604030504040204" pitchFamily="34" charset="0"/>
              </a:rPr>
              <a:t>Talk to your partner.</a:t>
            </a:r>
          </a:p>
          <a:p>
            <a:pPr algn="ctr"/>
            <a:endParaRPr lang="en-GB" sz="3600" b="1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</a:endParaRPr>
          </a:p>
          <a:p>
            <a:pPr algn="ctr"/>
            <a:endParaRPr lang="en-GB" sz="32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</a:endParaRPr>
          </a:p>
          <a:p>
            <a:pPr algn="ctr"/>
            <a:endParaRPr lang="en-GB" sz="36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19872" y="4437112"/>
            <a:ext cx="3391528" cy="1224136"/>
          </a:xfrm>
          <a:prstGeom prst="rect">
            <a:avLst/>
          </a:prstGeom>
          <a:solidFill>
            <a:schemeClr val="accent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 rot="5400000">
            <a:off x="1854229" y="4095606"/>
            <a:ext cx="2411205" cy="720080"/>
          </a:xfrm>
          <a:prstGeom prst="rect">
            <a:avLst/>
          </a:prstGeom>
          <a:solidFill>
            <a:schemeClr val="accent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ight Triangle 1"/>
          <p:cNvSpPr/>
          <p:nvPr/>
        </p:nvSpPr>
        <p:spPr>
          <a:xfrm>
            <a:off x="4627254" y="3158438"/>
            <a:ext cx="1695764" cy="1278674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3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476672"/>
            <a:ext cx="8338624" cy="5832648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62" y="978981"/>
            <a:ext cx="8338624" cy="66171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Task 1:</a:t>
            </a:r>
          </a:p>
          <a:p>
            <a:pPr algn="ctr"/>
            <a:endParaRPr lang="en-GB" sz="2800" b="1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the prices on the DIY website to plan which paint, wallpaper and flooring you will use to decorate your restaurant.</a:t>
            </a:r>
          </a:p>
          <a:p>
            <a:pPr lvl="0" algn="ctr"/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Remember to calculate 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area that 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need to cover and ensure 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you buy 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enough of each of the materials for the job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lvl="0" algn="ctr"/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Remember to calculate your total cost carefully to ensure you stay within your budget.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3200" b="1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2800" dirty="0" smtClean="0">
              <a:latin typeface="Tahoma" panose="020B0604030504040204" pitchFamily="34" charset="0"/>
            </a:endParaRPr>
          </a:p>
          <a:p>
            <a:pPr algn="ctr"/>
            <a:endParaRPr lang="en-GB" sz="3600" b="1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</a:endParaRPr>
          </a:p>
          <a:p>
            <a:pPr algn="ctr"/>
            <a:endParaRPr lang="en-GB" sz="32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</a:endParaRPr>
          </a:p>
          <a:p>
            <a:pPr algn="ctr"/>
            <a:endParaRPr lang="en-GB" sz="36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476672"/>
            <a:ext cx="8338624" cy="5832648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62" y="978981"/>
            <a:ext cx="8338624" cy="53245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Task 2:</a:t>
            </a:r>
          </a:p>
          <a:p>
            <a:pPr algn="ctr"/>
            <a:endParaRPr lang="en-GB" sz="2800" b="1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the furniture </a:t>
            </a:r>
            <a: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website to </a:t>
            </a:r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 prices and plan which furniture you will have in your restaurant. </a:t>
            </a:r>
            <a:endParaRPr lang="en-GB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Remember to calculate your total costs carefully to help you stay within your </a:t>
            </a:r>
            <a: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budget. </a:t>
            </a:r>
            <a:endParaRPr lang="en-GB" sz="3600" b="1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2800" dirty="0" smtClean="0">
              <a:latin typeface="Tahoma" panose="020B0604030504040204" pitchFamily="34" charset="0"/>
            </a:endParaRPr>
          </a:p>
          <a:p>
            <a:pPr algn="ctr"/>
            <a:endParaRPr lang="en-GB" sz="3600" b="1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</a:endParaRPr>
          </a:p>
          <a:p>
            <a:pPr algn="ctr"/>
            <a:endParaRPr lang="en-GB" sz="32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</a:endParaRPr>
          </a:p>
          <a:p>
            <a:pPr algn="ctr"/>
            <a:endParaRPr lang="en-GB" sz="36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7" r="9704"/>
          <a:stretch/>
        </p:blipFill>
        <p:spPr bwMode="auto">
          <a:xfrm>
            <a:off x="3203848" y="4293096"/>
            <a:ext cx="2679032" cy="24140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80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8825</TotalTime>
  <Words>278</Words>
  <Application>Microsoft Office PowerPoint</Application>
  <PresentationFormat>On-screen Show (4:3)</PresentationFormat>
  <Paragraphs>53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Farming STEMterprise</dc:title>
  <dc:creator>Jennie Devine</dc:creator>
  <cp:lastModifiedBy>Jennie Devine</cp:lastModifiedBy>
  <cp:revision>57</cp:revision>
  <cp:lastPrinted>2018-12-19T12:59:05Z</cp:lastPrinted>
  <dcterms:created xsi:type="dcterms:W3CDTF">2018-09-18T12:12:08Z</dcterms:created>
  <dcterms:modified xsi:type="dcterms:W3CDTF">2019-09-11T14:25:25Z</dcterms:modified>
</cp:coreProperties>
</file>